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6"/>
    <a:srgbClr val="E1EDD3"/>
    <a:srgbClr val="EBF0DA"/>
    <a:srgbClr val="483700"/>
    <a:srgbClr val="776147"/>
    <a:srgbClr val="5D6B69"/>
    <a:srgbClr val="F1E2CE"/>
    <a:srgbClr val="F3F6EA"/>
    <a:srgbClr val="4B4A50"/>
    <a:srgbClr val="F1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autoAdjust="0"/>
  </p:normalViewPr>
  <p:slideViewPr>
    <p:cSldViewPr snapToGrid="0">
      <p:cViewPr varScale="1">
        <p:scale>
          <a:sx n="89" d="100"/>
          <a:sy n="89" d="100"/>
        </p:scale>
        <p:origin x="12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AF334-7BDA-4581-8A89-F526A59B9323}" type="datetimeFigureOut">
              <a:rPr lang="en-US" smtClean="0"/>
              <a:t>4/29/2015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F2937-74D9-4A08-93FA-1877F455B87E}" type="slidenum">
              <a:rPr lang="en-US" smtClean="0"/>
              <a:t>‹#›</a:t>
            </a:fld>
            <a:endParaRPr lang="en-US"/>
          </a:p>
        </p:txBody>
      </p:sp>
    </p:spTree>
    <p:extLst>
      <p:ext uri="{BB962C8B-B14F-4D97-AF65-F5344CB8AC3E}">
        <p14:creationId xmlns:p14="http://schemas.microsoft.com/office/powerpoint/2010/main" val="417533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7F2937-74D9-4A08-93FA-1877F455B87E}" type="slidenum">
              <a:rPr lang="en-US" smtClean="0"/>
              <a:t>1</a:t>
            </a:fld>
            <a:endParaRPr lang="en-US"/>
          </a:p>
        </p:txBody>
      </p:sp>
    </p:spTree>
    <p:extLst>
      <p:ext uri="{BB962C8B-B14F-4D97-AF65-F5344CB8AC3E}">
        <p14:creationId xmlns:p14="http://schemas.microsoft.com/office/powerpoint/2010/main" val="29366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7F6ACA-B6A8-4377-AF72-8254AA89ED83}"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2479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F6ACA-B6A8-4377-AF72-8254AA89ED83}"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116153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F6ACA-B6A8-4377-AF72-8254AA89ED83}"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41190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F6ACA-B6A8-4377-AF72-8254AA89ED83}"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386590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7F6ACA-B6A8-4377-AF72-8254AA89ED83}"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354847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7F6ACA-B6A8-4377-AF72-8254AA89ED83}"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12218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7F6ACA-B6A8-4377-AF72-8254AA89ED83}"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406714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7F6ACA-B6A8-4377-AF72-8254AA89ED83}"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250253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F6ACA-B6A8-4377-AF72-8254AA89ED83}"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3292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F6ACA-B6A8-4377-AF72-8254AA89ED83}"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246288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F6ACA-B6A8-4377-AF72-8254AA89ED83}"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004E2-5AF9-4612-A9A7-2271C61ECD70}" type="slidenum">
              <a:rPr lang="en-US" smtClean="0"/>
              <a:t>‹#›</a:t>
            </a:fld>
            <a:endParaRPr lang="en-US"/>
          </a:p>
        </p:txBody>
      </p:sp>
    </p:spTree>
    <p:extLst>
      <p:ext uri="{BB962C8B-B14F-4D97-AF65-F5344CB8AC3E}">
        <p14:creationId xmlns:p14="http://schemas.microsoft.com/office/powerpoint/2010/main" val="324259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F6ACA-B6A8-4377-AF72-8254AA89ED83}" type="datetimeFigureOut">
              <a:rPr lang="en-US" smtClean="0"/>
              <a:t>4/29/2015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004E2-5AF9-4612-A9A7-2271C61ECD70}" type="slidenum">
              <a:rPr lang="en-US" smtClean="0"/>
              <a:t>‹#›</a:t>
            </a:fld>
            <a:endParaRPr lang="en-US"/>
          </a:p>
        </p:txBody>
      </p:sp>
    </p:spTree>
    <p:extLst>
      <p:ext uri="{BB962C8B-B14F-4D97-AF65-F5344CB8AC3E}">
        <p14:creationId xmlns:p14="http://schemas.microsoft.com/office/powerpoint/2010/main" val="305657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businessleadershipschool.org/wp-content/uploads/2014/04/BLS-Student-Manual-Web-Image.jpg"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i-8HiZVxJk&amp;feature=youtu.be"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businessleadershipschool.org/"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988586"/>
            <a:ext cx="12192000" cy="1869414"/>
          </a:xfrm>
          <a:solidFill>
            <a:schemeClr val="bg1">
              <a:alpha val="50000"/>
            </a:schemeClr>
          </a:solidFill>
        </p:spPr>
        <p:txBody>
          <a:bodyPr>
            <a:normAutofit/>
          </a:bodyPr>
          <a:lstStyle/>
          <a:p>
            <a:r>
              <a:rPr lang="en-US" sz="4800" dirty="0" smtClean="0">
                <a:solidFill>
                  <a:schemeClr val="tx1">
                    <a:lumMod val="75000"/>
                    <a:lumOff val="25000"/>
                  </a:schemeClr>
                </a:solidFill>
                <a:latin typeface="Gotham Book" pitchFamily="50" charset="0"/>
                <a:cs typeface="Gotham Book" pitchFamily="50" charset="0"/>
              </a:rPr>
              <a:t>GoStrategic’s</a:t>
            </a:r>
            <a:br>
              <a:rPr lang="en-US" sz="4800" dirty="0" smtClean="0">
                <a:solidFill>
                  <a:schemeClr val="tx1">
                    <a:lumMod val="75000"/>
                    <a:lumOff val="25000"/>
                  </a:schemeClr>
                </a:solidFill>
                <a:latin typeface="Gotham Book" pitchFamily="50" charset="0"/>
                <a:cs typeface="Gotham Book" pitchFamily="50" charset="0"/>
              </a:rPr>
            </a:br>
            <a:r>
              <a:rPr lang="en-US" sz="1300" dirty="0" smtClean="0">
                <a:solidFill>
                  <a:schemeClr val="tx1">
                    <a:lumMod val="75000"/>
                    <a:lumOff val="25000"/>
                  </a:schemeClr>
                </a:solidFill>
                <a:latin typeface="Gotham Book" pitchFamily="50" charset="0"/>
                <a:cs typeface="Gotham Book" pitchFamily="50" charset="0"/>
              </a:rPr>
              <a:t>  </a:t>
            </a:r>
            <a:r>
              <a:rPr lang="en-US" sz="4800" dirty="0" smtClean="0">
                <a:solidFill>
                  <a:schemeClr val="tx1">
                    <a:lumMod val="75000"/>
                    <a:lumOff val="25000"/>
                  </a:schemeClr>
                </a:solidFill>
                <a:latin typeface="Gotham Bold" pitchFamily="50" charset="0"/>
                <a:cs typeface="Gotham Bold" pitchFamily="50" charset="0"/>
              </a:rPr>
              <a:t/>
            </a:r>
            <a:br>
              <a:rPr lang="en-US" sz="4800" dirty="0" smtClean="0">
                <a:solidFill>
                  <a:schemeClr val="tx1">
                    <a:lumMod val="75000"/>
                    <a:lumOff val="25000"/>
                  </a:schemeClr>
                </a:solidFill>
                <a:latin typeface="Gotham Bold" pitchFamily="50" charset="0"/>
                <a:cs typeface="Gotham Bold" pitchFamily="50" charset="0"/>
              </a:rPr>
            </a:br>
            <a:r>
              <a:rPr lang="en-US" sz="5400" dirty="0" smtClean="0">
                <a:solidFill>
                  <a:schemeClr val="tx1">
                    <a:lumMod val="75000"/>
                    <a:lumOff val="25000"/>
                  </a:schemeClr>
                </a:solidFill>
                <a:latin typeface="Gotham Bold" pitchFamily="50" charset="0"/>
                <a:cs typeface="Gotham Bold" pitchFamily="50" charset="0"/>
              </a:rPr>
              <a:t>Business Leadership School</a:t>
            </a:r>
            <a:endParaRPr lang="en-US" sz="5400" dirty="0">
              <a:solidFill>
                <a:schemeClr val="tx1">
                  <a:lumMod val="75000"/>
                  <a:lumOff val="25000"/>
                </a:schemeClr>
              </a:solidFill>
              <a:latin typeface="Gotham Bold" pitchFamily="50" charset="0"/>
              <a:cs typeface="Gotham Bold" pitchFamily="50"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30" y="243165"/>
            <a:ext cx="2671241" cy="875919"/>
          </a:xfrm>
          <a:prstGeom prst="rect">
            <a:avLst/>
          </a:prstGeom>
        </p:spPr>
      </p:pic>
    </p:spTree>
    <p:extLst>
      <p:ext uri="{BB962C8B-B14F-4D97-AF65-F5344CB8AC3E}">
        <p14:creationId xmlns:p14="http://schemas.microsoft.com/office/powerpoint/2010/main" val="371639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4A50"/>
        </a:solidFill>
        <a:effectLst/>
      </p:bgPr>
    </p:bg>
    <p:spTree>
      <p:nvGrpSpPr>
        <p:cNvPr id="1" name=""/>
        <p:cNvGrpSpPr/>
        <p:nvPr/>
      </p:nvGrpSpPr>
      <p:grpSpPr>
        <a:xfrm>
          <a:off x="0" y="0"/>
          <a:ext cx="0" cy="0"/>
          <a:chOff x="0" y="0"/>
          <a:chExt cx="0" cy="0"/>
        </a:xfrm>
      </p:grpSpPr>
      <p:pic>
        <p:nvPicPr>
          <p:cNvPr id="1026" name="Picture 2" descr="vis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50" y="1064882"/>
            <a:ext cx="8832449" cy="2470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821" y="332695"/>
            <a:ext cx="8921190" cy="523220"/>
          </a:xfrm>
          <a:prstGeom prst="rect">
            <a:avLst/>
          </a:prstGeom>
          <a:noFill/>
        </p:spPr>
        <p:txBody>
          <a:bodyPr wrap="square" rtlCol="0">
            <a:spAutoFit/>
          </a:bodyPr>
          <a:lstStyle/>
          <a:p>
            <a:r>
              <a:rPr lang="en-US" sz="2800" b="1" dirty="0" smtClean="0">
                <a:solidFill>
                  <a:schemeClr val="bg1"/>
                </a:solidFill>
                <a:latin typeface="Gotham Bold" pitchFamily="50" charset="0"/>
                <a:cs typeface="Gotham Bold" pitchFamily="50" charset="0"/>
              </a:rPr>
              <a:t>VISION of </a:t>
            </a:r>
            <a:r>
              <a:rPr lang="en-US" sz="2800" b="1" dirty="0">
                <a:solidFill>
                  <a:schemeClr val="bg1"/>
                </a:solidFill>
                <a:latin typeface="Gotham Bold" pitchFamily="50" charset="0"/>
                <a:cs typeface="Gotham Bold" pitchFamily="50" charset="0"/>
              </a:rPr>
              <a:t>the Business Leadership School</a:t>
            </a:r>
            <a:endParaRPr lang="en-US" sz="2800" dirty="0">
              <a:solidFill>
                <a:schemeClr val="bg1"/>
              </a:solidFill>
              <a:latin typeface="Gotham Bold" pitchFamily="50" charset="0"/>
              <a:cs typeface="Gotham Bold" pitchFamily="50" charset="0"/>
            </a:endParaRPr>
          </a:p>
        </p:txBody>
      </p:sp>
      <p:sp>
        <p:nvSpPr>
          <p:cNvPr id="3" name="TextBox 2"/>
          <p:cNvSpPr txBox="1"/>
          <p:nvPr/>
        </p:nvSpPr>
        <p:spPr>
          <a:xfrm>
            <a:off x="3334872" y="3913092"/>
            <a:ext cx="8493176" cy="2554545"/>
          </a:xfrm>
          <a:prstGeom prst="rect">
            <a:avLst/>
          </a:prstGeom>
          <a:noFill/>
        </p:spPr>
        <p:txBody>
          <a:bodyPr wrap="square" rtlCol="0">
            <a:spAutoFit/>
          </a:bodyPr>
          <a:lstStyle/>
          <a:p>
            <a:pPr marL="342900" indent="-342900" algn="r">
              <a:buFont typeface="Arial" panose="020B0604020202020204" pitchFamily="34" charset="0"/>
              <a:buChar char="•"/>
            </a:pPr>
            <a:r>
              <a:rPr lang="en-US" sz="2000" dirty="0" smtClean="0">
                <a:solidFill>
                  <a:schemeClr val="bg1"/>
                </a:solidFill>
              </a:rPr>
              <a:t>Our mission is to train, mobilize, and deploy business people in the biblical principles of economics </a:t>
            </a:r>
            <a:r>
              <a:rPr lang="en-US" sz="2000" dirty="0">
                <a:solidFill>
                  <a:schemeClr val="bg1"/>
                </a:solidFill>
              </a:rPr>
              <a:t>and marketplace </a:t>
            </a:r>
            <a:r>
              <a:rPr lang="en-US" sz="2000" dirty="0" smtClean="0">
                <a:solidFill>
                  <a:schemeClr val="bg1"/>
                </a:solidFill>
              </a:rPr>
              <a:t>practices. </a:t>
            </a:r>
          </a:p>
          <a:p>
            <a:pPr marL="342900" indent="-342900" algn="r">
              <a:buFont typeface="Arial" panose="020B0604020202020204" pitchFamily="34" charset="0"/>
              <a:buChar char="•"/>
            </a:pPr>
            <a:endParaRPr lang="en-US" sz="2000" dirty="0">
              <a:solidFill>
                <a:schemeClr val="bg1"/>
              </a:solidFill>
            </a:endParaRPr>
          </a:p>
          <a:p>
            <a:pPr marL="342900" indent="-342900" algn="r">
              <a:buFont typeface="Arial" panose="020B0604020202020204" pitchFamily="34" charset="0"/>
              <a:buChar char="•"/>
            </a:pPr>
            <a:r>
              <a:rPr lang="en-US" sz="2000" dirty="0">
                <a:solidFill>
                  <a:schemeClr val="bg1"/>
                </a:solidFill>
              </a:rPr>
              <a:t>The school </a:t>
            </a:r>
            <a:r>
              <a:rPr lang="en-US" sz="2000" dirty="0" smtClean="0">
                <a:solidFill>
                  <a:schemeClr val="bg1"/>
                </a:solidFill>
              </a:rPr>
              <a:t>is </a:t>
            </a:r>
            <a:r>
              <a:rPr lang="en-US" sz="2000" dirty="0">
                <a:solidFill>
                  <a:schemeClr val="bg1"/>
                </a:solidFill>
              </a:rPr>
              <a:t>based </a:t>
            </a:r>
            <a:r>
              <a:rPr lang="en-US" sz="2000" dirty="0" smtClean="0">
                <a:solidFill>
                  <a:schemeClr val="bg1"/>
                </a:solidFill>
              </a:rPr>
              <a:t>on the </a:t>
            </a:r>
            <a:r>
              <a:rPr lang="en-US" sz="2000" dirty="0">
                <a:solidFill>
                  <a:schemeClr val="bg1"/>
                </a:solidFill>
              </a:rPr>
              <a:t>inherent concept </a:t>
            </a:r>
            <a:r>
              <a:rPr lang="en-US" sz="2000" dirty="0" smtClean="0">
                <a:solidFill>
                  <a:schemeClr val="bg1"/>
                </a:solidFill>
              </a:rPr>
              <a:t>that deeper </a:t>
            </a:r>
            <a:r>
              <a:rPr lang="en-US" sz="2000" dirty="0">
                <a:solidFill>
                  <a:schemeClr val="bg1"/>
                </a:solidFill>
              </a:rPr>
              <a:t>learning follows effective service to </a:t>
            </a:r>
            <a:r>
              <a:rPr lang="en-US" sz="2000" dirty="0" smtClean="0">
                <a:solidFill>
                  <a:schemeClr val="bg1"/>
                </a:solidFill>
              </a:rPr>
              <a:t>others</a:t>
            </a:r>
          </a:p>
          <a:p>
            <a:pPr algn="r"/>
            <a:endParaRPr lang="en-US" sz="2000" dirty="0" smtClean="0">
              <a:solidFill>
                <a:schemeClr val="bg1"/>
              </a:solidFill>
            </a:endParaRPr>
          </a:p>
          <a:p>
            <a:pPr marL="342900" indent="-342900" algn="r">
              <a:buFont typeface="Arial" panose="020B0604020202020204" pitchFamily="34" charset="0"/>
              <a:buChar char="•"/>
            </a:pPr>
            <a:r>
              <a:rPr lang="en-US" sz="2000" dirty="0" smtClean="0">
                <a:solidFill>
                  <a:schemeClr val="bg1"/>
                </a:solidFill>
              </a:rPr>
              <a:t>Effective leadership begins with our relationship </a:t>
            </a:r>
            <a:r>
              <a:rPr lang="en-US" sz="2000" dirty="0">
                <a:solidFill>
                  <a:schemeClr val="bg1"/>
                </a:solidFill>
              </a:rPr>
              <a:t>to </a:t>
            </a:r>
            <a:r>
              <a:rPr lang="en-US" sz="2000" dirty="0" smtClean="0">
                <a:solidFill>
                  <a:schemeClr val="bg1"/>
                </a:solidFill>
              </a:rPr>
              <a:t>God, extends </a:t>
            </a:r>
            <a:r>
              <a:rPr lang="en-US" sz="2000" dirty="0">
                <a:solidFill>
                  <a:schemeClr val="bg1"/>
                </a:solidFill>
              </a:rPr>
              <a:t>through our </a:t>
            </a:r>
            <a:r>
              <a:rPr lang="en-US" sz="2000" dirty="0" smtClean="0">
                <a:solidFill>
                  <a:schemeClr val="bg1"/>
                </a:solidFill>
              </a:rPr>
              <a:t>families, into </a:t>
            </a:r>
            <a:r>
              <a:rPr lang="en-US" sz="2000" dirty="0">
                <a:solidFill>
                  <a:schemeClr val="bg1"/>
                </a:solidFill>
              </a:rPr>
              <a:t>our local churches </a:t>
            </a:r>
            <a:r>
              <a:rPr lang="en-US" sz="2000" dirty="0" smtClean="0">
                <a:solidFill>
                  <a:schemeClr val="bg1"/>
                </a:solidFill>
              </a:rPr>
              <a:t>and communities, </a:t>
            </a:r>
            <a:r>
              <a:rPr lang="en-US" sz="2000" dirty="0">
                <a:solidFill>
                  <a:schemeClr val="bg1"/>
                </a:solidFill>
              </a:rPr>
              <a:t>and then into the nations</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479899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2443971"/>
            <a:ext cx="12191999" cy="4414029"/>
          </a:xfrm>
          <a:prstGeom prst="rect">
            <a:avLst/>
          </a:prstGeom>
          <a:gradFill>
            <a:gsLst>
              <a:gs pos="43000">
                <a:srgbClr val="E4EDF6">
                  <a:alpha val="46000"/>
                </a:srgbClr>
              </a:gs>
              <a:gs pos="77000">
                <a:schemeClr val="accent1">
                  <a:lumMod val="45000"/>
                  <a:lumOff val="55000"/>
                </a:schemeClr>
              </a:gs>
              <a:gs pos="100000">
                <a:srgbClr val="5D6B69"/>
              </a:gs>
            </a:gsLst>
            <a:lin ang="5400000" scaled="1"/>
          </a:gradFill>
        </p:spPr>
        <p:txBody>
          <a:bodyPr wrap="square">
            <a:spAutoFit/>
          </a:bodyPr>
          <a:lstStyle/>
          <a:p>
            <a:pPr marL="285750" indent="-285750">
              <a:spcAft>
                <a:spcPts val="1000"/>
              </a:spcAft>
              <a:buFont typeface="Arial" panose="020B0604020202020204" pitchFamily="34" charset="0"/>
              <a:buChar char="•"/>
            </a:pPr>
            <a:r>
              <a:rPr lang="en-US" sz="1650" b="1" dirty="0" smtClean="0"/>
              <a:t>SCOPE &amp; COST: </a:t>
            </a:r>
            <a:r>
              <a:rPr lang="en-US" sz="1650" dirty="0" smtClean="0"/>
              <a:t>BLS is a two-year correspondence school divided into one-year courses, BLS100 ($395) and BLS200 ($895, scholarships available). Enrollment opens in January and classes begin in May each year. Payment plans are available for both years.</a:t>
            </a:r>
          </a:p>
          <a:p>
            <a:pPr marL="285750" lvl="1" indent="-285750">
              <a:spcAft>
                <a:spcPts val="1000"/>
              </a:spcAft>
              <a:buFont typeface="Arial" panose="020B0604020202020204" pitchFamily="34" charset="0"/>
              <a:buChar char="•"/>
            </a:pPr>
            <a:r>
              <a:rPr lang="en-US" sz="1650" b="1" dirty="0" smtClean="0"/>
              <a:t>COMMITTMENT: </a:t>
            </a:r>
            <a:r>
              <a:rPr lang="en-US" sz="1650" dirty="0"/>
              <a:t>Students are expected to attend monthly or bi-monthly meetings. Most groups are </a:t>
            </a:r>
            <a:r>
              <a:rPr lang="en-US" sz="1650" dirty="0" smtClean="0"/>
              <a:t>long distance and </a:t>
            </a:r>
            <a:r>
              <a:rPr lang="en-US" sz="1650" dirty="0"/>
              <a:t>meet via </a:t>
            </a:r>
            <a:r>
              <a:rPr lang="en-US" sz="1650" dirty="0" smtClean="0"/>
              <a:t>conference </a:t>
            </a:r>
            <a:r>
              <a:rPr lang="en-US" sz="1650" dirty="0"/>
              <a:t>call or webcast, though if there are enough people in your local area </a:t>
            </a:r>
            <a:r>
              <a:rPr lang="en-US" sz="1650" dirty="0" smtClean="0"/>
              <a:t>taking </a:t>
            </a:r>
            <a:r>
              <a:rPr lang="en-US" sz="1650" dirty="0"/>
              <a:t>the course, </a:t>
            </a:r>
            <a:r>
              <a:rPr lang="en-US" sz="1650" dirty="0" smtClean="0"/>
              <a:t>you </a:t>
            </a:r>
            <a:r>
              <a:rPr lang="en-US" sz="1650" dirty="0"/>
              <a:t>may </a:t>
            </a:r>
            <a:r>
              <a:rPr lang="en-US" sz="1650" dirty="0" smtClean="0"/>
              <a:t>meet in </a:t>
            </a:r>
            <a:r>
              <a:rPr lang="en-US" sz="1650" dirty="0"/>
              <a:t>person. Each lesson is </a:t>
            </a:r>
            <a:r>
              <a:rPr lang="en-US" sz="1650" dirty="0" smtClean="0"/>
              <a:t>allotted two weeks </a:t>
            </a:r>
            <a:r>
              <a:rPr lang="en-US" sz="1650" dirty="0"/>
              <a:t>for completion and </a:t>
            </a:r>
            <a:r>
              <a:rPr lang="en-US" sz="1650" dirty="0" smtClean="0"/>
              <a:t>takes </a:t>
            </a:r>
            <a:r>
              <a:rPr lang="en-US" sz="1650" dirty="0"/>
              <a:t>about 2-3 hours total to </a:t>
            </a:r>
            <a:r>
              <a:rPr lang="en-US" sz="1650" dirty="0" smtClean="0"/>
              <a:t>read/listen to, </a:t>
            </a:r>
            <a:r>
              <a:rPr lang="en-US" sz="1650" dirty="0"/>
              <a:t>process, and </a:t>
            </a:r>
            <a:r>
              <a:rPr lang="en-US" sz="1650" dirty="0" smtClean="0"/>
              <a:t>complete homework.</a:t>
            </a:r>
            <a:endParaRPr lang="en-US" sz="1650" dirty="0"/>
          </a:p>
          <a:p>
            <a:pPr marL="285750" lvl="1" indent="-285750">
              <a:spcAft>
                <a:spcPts val="1000"/>
              </a:spcAft>
              <a:buFont typeface="Arial" panose="020B0604020202020204" pitchFamily="34" charset="0"/>
              <a:buChar char="•"/>
            </a:pPr>
            <a:r>
              <a:rPr lang="en-US" sz="1650" b="1" dirty="0" smtClean="0"/>
              <a:t>MENTOR-BASED: </a:t>
            </a:r>
            <a:r>
              <a:rPr lang="en-US" sz="1650" dirty="0"/>
              <a:t>Students receive support from trained and screened BLS Facilitators who are, themselves, graduates of the course and </a:t>
            </a:r>
            <a:r>
              <a:rPr lang="en-US" sz="1650" dirty="0" smtClean="0"/>
              <a:t>have </a:t>
            </a:r>
            <a:r>
              <a:rPr lang="en-US" sz="1650" dirty="0"/>
              <a:t>completed a special training school. The role of the Facilitator is to provide a level of direction, encouraging students and helping them </a:t>
            </a:r>
            <a:r>
              <a:rPr lang="en-US" sz="1650" dirty="0" smtClean="0"/>
              <a:t>to examine their </a:t>
            </a:r>
            <a:r>
              <a:rPr lang="en-US" sz="1650" dirty="0"/>
              <a:t>thoughts, attitudes, and practices in light of the principles </a:t>
            </a:r>
            <a:r>
              <a:rPr lang="en-US" sz="1650" dirty="0" smtClean="0"/>
              <a:t>presented.</a:t>
            </a:r>
            <a:endParaRPr lang="en-US" sz="1650" dirty="0"/>
          </a:p>
          <a:p>
            <a:pPr marL="285750" lvl="1" indent="-285750">
              <a:spcAft>
                <a:spcPts val="1000"/>
              </a:spcAft>
              <a:buFont typeface="Arial" panose="020B0604020202020204" pitchFamily="34" charset="0"/>
              <a:buChar char="•"/>
            </a:pPr>
            <a:r>
              <a:rPr lang="en-US" sz="1650" b="1" dirty="0" smtClean="0"/>
              <a:t>RELATIONALLY GROUNDED: </a:t>
            </a:r>
            <a:r>
              <a:rPr lang="en-US" sz="1650" dirty="0"/>
              <a:t>Relationships are built through </a:t>
            </a:r>
            <a:r>
              <a:rPr lang="en-US" sz="1650" dirty="0" smtClean="0"/>
              <a:t>real-time </a:t>
            </a:r>
            <a:r>
              <a:rPr lang="en-US" sz="1650" dirty="0"/>
              <a:t>group interaction. After studying the lessons </a:t>
            </a:r>
            <a:r>
              <a:rPr lang="en-US" sz="1650" dirty="0" smtClean="0"/>
              <a:t>and completing homework </a:t>
            </a:r>
            <a:r>
              <a:rPr lang="en-US" sz="1650" dirty="0"/>
              <a:t>individually, participants meet with their assigned group and Facilitator for </a:t>
            </a:r>
            <a:r>
              <a:rPr lang="en-US" sz="1650" dirty="0" smtClean="0"/>
              <a:t>discussion. This model </a:t>
            </a:r>
            <a:r>
              <a:rPr lang="en-US" sz="1650" dirty="0"/>
              <a:t>is founded out of our conviction that genuine transformation takes place in the context of spiritual relationships with other men and women. </a:t>
            </a:r>
          </a:p>
          <a:p>
            <a:pPr marL="285750" lvl="1" indent="-285750">
              <a:spcAft>
                <a:spcPts val="1000"/>
              </a:spcAft>
              <a:buFont typeface="Arial" panose="020B0604020202020204" pitchFamily="34" charset="0"/>
              <a:buChar char="•"/>
            </a:pPr>
            <a:r>
              <a:rPr lang="en-US" sz="1650" b="1" dirty="0" smtClean="0"/>
              <a:t>INTENSIVE CONFERENCE: </a:t>
            </a:r>
            <a:r>
              <a:rPr lang="en-US" sz="1650" dirty="0" smtClean="0"/>
              <a:t>In </a:t>
            </a:r>
            <a:r>
              <a:rPr lang="en-US" sz="1650" dirty="0"/>
              <a:t>the </a:t>
            </a:r>
            <a:r>
              <a:rPr lang="en-US" sz="1650" dirty="0" smtClean="0"/>
              <a:t>U.S., our annual </a:t>
            </a:r>
            <a:r>
              <a:rPr lang="en-US" sz="1650" dirty="0"/>
              <a:t>conference </a:t>
            </a:r>
            <a:r>
              <a:rPr lang="en-US" sz="1650" dirty="0" smtClean="0"/>
              <a:t>(</a:t>
            </a:r>
            <a:r>
              <a:rPr lang="en-US" sz="1650" dirty="0"/>
              <a:t>BLS </a:t>
            </a:r>
            <a:r>
              <a:rPr lang="en-US" sz="1650" dirty="0" smtClean="0"/>
              <a:t>Intensive) is </a:t>
            </a:r>
            <a:r>
              <a:rPr lang="en-US" sz="1650" dirty="0"/>
              <a:t>held each </a:t>
            </a:r>
            <a:r>
              <a:rPr lang="en-US" sz="1650" dirty="0" smtClean="0"/>
              <a:t>spring</a:t>
            </a:r>
            <a:r>
              <a:rPr lang="en-US" sz="1650" dirty="0"/>
              <a:t>. </a:t>
            </a:r>
            <a:r>
              <a:rPr lang="en-US" sz="1650" dirty="0" smtClean="0"/>
              <a:t>The </a:t>
            </a:r>
            <a:r>
              <a:rPr lang="en-US" sz="1650" dirty="0"/>
              <a:t>event is open to all, but is a </a:t>
            </a:r>
            <a:r>
              <a:rPr lang="en-US" sz="1650" dirty="0" smtClean="0"/>
              <a:t>requirement for </a:t>
            </a:r>
            <a:r>
              <a:rPr lang="en-US" sz="1650" dirty="0"/>
              <a:t>those continuing onto BLS200 (the second year of the BLS course). Those planning to enroll in BLS100 (the first year of the BLS course) are not required to attend an Intensive in advance. </a:t>
            </a:r>
            <a:r>
              <a:rPr lang="en-US" sz="1650" dirty="0" smtClean="0"/>
              <a:t>The goal of the Intensive is to inspire and envision attendees and to lay a foundation that will help prepare them for the course year.</a:t>
            </a:r>
          </a:p>
        </p:txBody>
      </p:sp>
      <p:sp>
        <p:nvSpPr>
          <p:cNvPr id="7" name="TextBox 6"/>
          <p:cNvSpPr txBox="1"/>
          <p:nvPr/>
        </p:nvSpPr>
        <p:spPr>
          <a:xfrm>
            <a:off x="0" y="1778004"/>
            <a:ext cx="3442447" cy="677108"/>
          </a:xfrm>
          <a:prstGeom prst="rect">
            <a:avLst/>
          </a:prstGeom>
          <a:noFill/>
        </p:spPr>
        <p:txBody>
          <a:bodyPr wrap="square" rtlCol="0">
            <a:spAutoFit/>
          </a:bodyPr>
          <a:lstStyle/>
          <a:p>
            <a:pPr algn="ctr"/>
            <a:r>
              <a:rPr lang="en-US" sz="3800" b="1" dirty="0" smtClean="0">
                <a:latin typeface="Gotham Bold" pitchFamily="50" charset="0"/>
                <a:cs typeface="Gotham Bold" pitchFamily="50" charset="0"/>
              </a:rPr>
              <a:t>STRUCTURE</a:t>
            </a:r>
            <a:endParaRPr lang="en-US" sz="3800" dirty="0">
              <a:latin typeface="Gotham Bold" pitchFamily="50" charset="0"/>
              <a:cs typeface="Gotham Bold" pitchFamily="50" charset="0"/>
            </a:endParaRPr>
          </a:p>
        </p:txBody>
      </p:sp>
    </p:spTree>
    <p:extLst>
      <p:ext uri="{BB962C8B-B14F-4D97-AF65-F5344CB8AC3E}">
        <p14:creationId xmlns:p14="http://schemas.microsoft.com/office/powerpoint/2010/main" val="786564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18433"/>
            <a:ext cx="12192000" cy="4039567"/>
          </a:xfrm>
          <a:prstGeom prst="rect">
            <a:avLst/>
          </a:prstGeom>
          <a:solidFill>
            <a:schemeClr val="bg1">
              <a:lumMod val="95000"/>
              <a:alpha val="62000"/>
            </a:schemeClr>
          </a:solidFill>
          <a:ln>
            <a:noFill/>
          </a:ln>
          <a:effectLst/>
        </p:spPr>
        <p:txBody>
          <a:bodyPr vert="horz" wrap="square" lIns="91440" tIns="45720" rIns="91440" bIns="45720" numCol="1" anchor="ctr" anchorCtr="0" compatLnSpc="1">
            <a:prstTxWarp prst="textNoShape">
              <a:avLst/>
            </a:prstTxWarp>
            <a:spAutoFit/>
          </a:bodyPr>
          <a:lstStyle/>
          <a:p>
            <a:pPr marL="137160" lvl="0" eaLnBrk="0" fontAlgn="base" hangingPunct="0">
              <a:spcBef>
                <a:spcPct val="0"/>
              </a:spcBef>
              <a:spcAft>
                <a:spcPts val="300"/>
              </a:spcAft>
            </a:pPr>
            <a:endParaRPr kumimoji="0" lang="en-US" altLang="en-US" sz="200" i="0" u="none" strike="noStrike" cap="none" normalizeH="0" baseline="0" dirty="0" smtClean="0">
              <a:ln>
                <a:noFill/>
              </a:ln>
              <a:effectLst/>
              <a:latin typeface="Gotham Bold" pitchFamily="50" charset="0"/>
              <a:cs typeface="Gotham Bold" pitchFamily="50" charset="0"/>
            </a:endParaRPr>
          </a:p>
          <a:p>
            <a:pPr marL="137160" lvl="0" eaLnBrk="0" fontAlgn="base" hangingPunct="0">
              <a:spcBef>
                <a:spcPct val="0"/>
              </a:spcBef>
              <a:spcAft>
                <a:spcPts val="300"/>
              </a:spcAft>
            </a:pPr>
            <a:r>
              <a:rPr kumimoji="0" lang="en-US" altLang="en-US" sz="2000" i="0" u="none" strike="noStrike" cap="none" normalizeH="0" baseline="0" dirty="0" smtClean="0">
                <a:ln>
                  <a:noFill/>
                </a:ln>
                <a:effectLst/>
                <a:latin typeface="Gotham Bold" pitchFamily="50" charset="0"/>
                <a:cs typeface="Gotham Bold" pitchFamily="50" charset="0"/>
              </a:rPr>
              <a:t>BLS100</a:t>
            </a:r>
            <a:r>
              <a:rPr lang="en-US" altLang="en-US" sz="2000" dirty="0" smtClean="0">
                <a:latin typeface="Gotham Bold" pitchFamily="50" charset="0"/>
                <a:cs typeface="Gotham Bold" pitchFamily="50" charset="0"/>
              </a:rPr>
              <a:t> </a:t>
            </a:r>
            <a:r>
              <a:rPr kumimoji="0" lang="en-US" altLang="en-US" i="0" u="none" strike="noStrike" cap="none" normalizeH="0" baseline="0" dirty="0" smtClean="0">
                <a:ln>
                  <a:noFill/>
                </a:ln>
                <a:effectLst/>
                <a:latin typeface="Gotham Bold" pitchFamily="50" charset="0"/>
                <a:cs typeface="Gotham Bold" pitchFamily="50" charset="0"/>
              </a:rPr>
              <a:t>(Year 1</a:t>
            </a:r>
            <a:r>
              <a:rPr lang="en-US" altLang="en-US" dirty="0" smtClean="0">
                <a:latin typeface="Gotham Bold" pitchFamily="50" charset="0"/>
                <a:cs typeface="Gotham Bold" pitchFamily="50" charset="0"/>
              </a:rPr>
              <a:t>) </a:t>
            </a:r>
            <a:r>
              <a:rPr lang="en-US" altLang="en-US" sz="1600" dirty="0" smtClean="0">
                <a:latin typeface="Gotham Book" pitchFamily="50" charset="0"/>
                <a:cs typeface="Gotham Book" pitchFamily="50" charset="0"/>
              </a:rPr>
              <a:t>f</a:t>
            </a:r>
            <a:r>
              <a:rPr kumimoji="0" lang="en-US" altLang="en-US" sz="1600" i="0" u="none" strike="noStrike" cap="none" normalizeH="0" baseline="0" dirty="0" smtClean="0">
                <a:ln>
                  <a:noFill/>
                </a:ln>
                <a:effectLst/>
                <a:latin typeface="Gotham Book" pitchFamily="50" charset="0"/>
                <a:cs typeface="Gotham Book" pitchFamily="50" charset="0"/>
              </a:rPr>
              <a:t>ocuses on the fundamental differences between conventional economics and biblical economics.</a:t>
            </a:r>
          </a:p>
          <a:p>
            <a:pPr lvl="1" indent="-285750" eaLnBrk="0" fontAlgn="base" hangingPunct="0">
              <a:spcBef>
                <a:spcPct val="0"/>
              </a:spcBef>
              <a:spcAft>
                <a:spcPts val="300"/>
              </a:spcAft>
              <a:buFont typeface="Courier New" panose="02070309020205020404" pitchFamily="49" charset="0"/>
              <a:buChar char="o"/>
            </a:pPr>
            <a:r>
              <a:rPr kumimoji="0" lang="en-US" altLang="en-US" sz="1400" i="1" u="none" strike="noStrike" cap="none" normalizeH="0" baseline="0" dirty="0" smtClean="0">
                <a:ln>
                  <a:noFill/>
                </a:ln>
                <a:effectLst/>
                <a:latin typeface="Gotham Book" pitchFamily="50" charset="0"/>
                <a:cs typeface="Gotham Book" pitchFamily="50" charset="0"/>
              </a:rPr>
              <a:t>Inheritance of the Heart</a:t>
            </a:r>
            <a:r>
              <a:rPr kumimoji="0" lang="en-US" altLang="en-US" sz="1400" i="0" u="none" strike="noStrike" cap="none" normalizeH="0" baseline="0" dirty="0" smtClean="0">
                <a:ln>
                  <a:noFill/>
                </a:ln>
                <a:effectLst/>
                <a:latin typeface="Gotham Book" pitchFamily="50" charset="0"/>
                <a:cs typeface="Gotham Book" pitchFamily="50" charset="0"/>
              </a:rPr>
              <a:t> (single audio teaching)</a:t>
            </a:r>
          </a:p>
          <a:p>
            <a:pPr lvl="1" indent="-285750" eaLnBrk="0" fontAlgn="base" hangingPunct="0">
              <a:spcBef>
                <a:spcPct val="0"/>
              </a:spcBef>
              <a:spcAft>
                <a:spcPts val="300"/>
              </a:spcAft>
              <a:buFont typeface="Courier New" panose="02070309020205020404" pitchFamily="49" charset="0"/>
              <a:buChar char="o"/>
            </a:pPr>
            <a:r>
              <a:rPr kumimoji="0" lang="en-US" altLang="en-US" sz="1400" i="1" u="none" strike="noStrike" cap="none" normalizeH="0" baseline="0" dirty="0" smtClean="0">
                <a:ln>
                  <a:noFill/>
                </a:ln>
                <a:effectLst/>
                <a:latin typeface="Gotham Book" pitchFamily="50" charset="0"/>
                <a:cs typeface="Gotham Book" pitchFamily="50" charset="0"/>
              </a:rPr>
              <a:t>Doing Business God’s Way</a:t>
            </a:r>
            <a:r>
              <a:rPr kumimoji="0" lang="en-US" altLang="en-US" sz="1400" i="0" u="none" strike="noStrike" cap="none" normalizeH="0" baseline="0" dirty="0" smtClean="0">
                <a:ln>
                  <a:noFill/>
                </a:ln>
                <a:effectLst/>
                <a:latin typeface="Gotham Book" pitchFamily="50" charset="0"/>
                <a:cs typeface="Gotham Book" pitchFamily="50" charset="0"/>
              </a:rPr>
              <a:t> (book by Dennis Peacocke)</a:t>
            </a:r>
          </a:p>
          <a:p>
            <a:pPr lvl="1" indent="-285750" eaLnBrk="0" fontAlgn="base" hangingPunct="0">
              <a:spcBef>
                <a:spcPct val="0"/>
              </a:spcBef>
              <a:spcAft>
                <a:spcPts val="300"/>
              </a:spcAft>
              <a:buFont typeface="Courier New" panose="02070309020205020404" pitchFamily="49" charset="0"/>
              <a:buChar char="o"/>
            </a:pPr>
            <a:r>
              <a:rPr kumimoji="0" lang="en-US" altLang="en-US" sz="1400" i="1" u="none" strike="noStrike" cap="none" normalizeH="0" baseline="0" dirty="0" smtClean="0">
                <a:ln>
                  <a:noFill/>
                </a:ln>
                <a:effectLst/>
                <a:latin typeface="Gotham Book" pitchFamily="50" charset="0"/>
                <a:cs typeface="Gotham Book" pitchFamily="50" charset="0"/>
              </a:rPr>
              <a:t>Worldview For The Marketplace</a:t>
            </a:r>
            <a:r>
              <a:rPr kumimoji="0" lang="en-US" altLang="en-US" sz="1400" i="0" u="none" strike="noStrike" cap="none" normalizeH="0" baseline="0" dirty="0" smtClean="0">
                <a:ln>
                  <a:noFill/>
                </a:ln>
                <a:effectLst/>
                <a:latin typeface="Gotham Book" pitchFamily="50" charset="0"/>
                <a:cs typeface="Gotham Book" pitchFamily="50" charset="0"/>
              </a:rPr>
              <a:t> (12-part audio series)</a:t>
            </a:r>
          </a:p>
          <a:p>
            <a:pPr lvl="1" indent="-285750" eaLnBrk="0" fontAlgn="base" hangingPunct="0">
              <a:spcBef>
                <a:spcPct val="0"/>
              </a:spcBef>
              <a:spcAft>
                <a:spcPts val="300"/>
              </a:spcAft>
              <a:buFont typeface="Courier New" panose="02070309020205020404" pitchFamily="49" charset="0"/>
              <a:buChar char="o"/>
            </a:pPr>
            <a:r>
              <a:rPr lang="en-US" altLang="en-US" sz="1400" i="1" dirty="0" smtClean="0">
                <a:latin typeface="Gotham Book" pitchFamily="50" charset="0"/>
                <a:cs typeface="Gotham Book" pitchFamily="50" charset="0"/>
              </a:rPr>
              <a:t>Building </a:t>
            </a:r>
            <a:r>
              <a:rPr lang="en-US" altLang="en-US" sz="1400" i="1" dirty="0">
                <a:latin typeface="Gotham Book" pitchFamily="50" charset="0"/>
                <a:cs typeface="Gotham Book" pitchFamily="50" charset="0"/>
              </a:rPr>
              <a:t>Spiritual &amp; Organizational </a:t>
            </a:r>
            <a:r>
              <a:rPr lang="en-US" altLang="en-US" sz="1400" i="1" dirty="0" smtClean="0">
                <a:latin typeface="Gotham Book" pitchFamily="50" charset="0"/>
                <a:cs typeface="Gotham Book" pitchFamily="50" charset="0"/>
              </a:rPr>
              <a:t>Dynasties </a:t>
            </a:r>
            <a:r>
              <a:rPr lang="en-US" altLang="en-US" sz="1400" dirty="0">
                <a:latin typeface="Gotham Book" pitchFamily="50" charset="0"/>
                <a:cs typeface="Gotham Book" pitchFamily="50" charset="0"/>
              </a:rPr>
              <a:t>(single audio teaching</a:t>
            </a:r>
            <a:r>
              <a:rPr lang="en-US" altLang="en-US" sz="1400" dirty="0" smtClean="0">
                <a:latin typeface="Gotham Book" pitchFamily="50" charset="0"/>
                <a:cs typeface="Gotham Book" pitchFamily="50" charset="0"/>
              </a:rPr>
              <a:t>)</a:t>
            </a:r>
          </a:p>
          <a:p>
            <a:pPr marL="285750" lvl="0" indent="-285750" eaLnBrk="0" fontAlgn="base" hangingPunct="0">
              <a:spcBef>
                <a:spcPct val="0"/>
              </a:spcBef>
              <a:spcAft>
                <a:spcPts val="300"/>
              </a:spcAft>
              <a:buFont typeface="Arial" panose="020B0604020202020204" pitchFamily="34" charset="0"/>
              <a:buChar char="•"/>
            </a:pPr>
            <a:endParaRPr lang="en-US" altLang="en-US" sz="500" dirty="0">
              <a:latin typeface="Gotham Book" pitchFamily="50" charset="0"/>
              <a:cs typeface="Gotham Book" pitchFamily="50" charset="0"/>
            </a:endParaRPr>
          </a:p>
          <a:p>
            <a:pPr marL="137160">
              <a:spcAft>
                <a:spcPts val="300"/>
              </a:spcAft>
            </a:pPr>
            <a:r>
              <a:rPr lang="en-US" sz="2000" dirty="0" smtClean="0">
                <a:latin typeface="Gotham Bold" pitchFamily="50" charset="0"/>
                <a:cs typeface="Gotham Bold" pitchFamily="50" charset="0"/>
              </a:rPr>
              <a:t>BLS200 </a:t>
            </a:r>
            <a:r>
              <a:rPr lang="en-US" dirty="0" smtClean="0">
                <a:latin typeface="Gotham Bold" pitchFamily="50" charset="0"/>
                <a:cs typeface="Gotham Bold" pitchFamily="50" charset="0"/>
              </a:rPr>
              <a:t>(Year 2) </a:t>
            </a:r>
            <a:r>
              <a:rPr lang="en-US" sz="1600" dirty="0" smtClean="0">
                <a:latin typeface="Gotham Book" pitchFamily="50" charset="0"/>
                <a:cs typeface="Gotham Book" pitchFamily="50" charset="0"/>
              </a:rPr>
              <a:t>focuses </a:t>
            </a:r>
            <a:r>
              <a:rPr lang="en-US" sz="1600" dirty="0">
                <a:latin typeface="Gotham Book" pitchFamily="50" charset="0"/>
                <a:cs typeface="Gotham Book" pitchFamily="50" charset="0"/>
              </a:rPr>
              <a:t>on strategic implementation of a </a:t>
            </a:r>
            <a:r>
              <a:rPr lang="en-US" sz="1600" dirty="0" smtClean="0">
                <a:latin typeface="Gotham Book" pitchFamily="50" charset="0"/>
                <a:cs typeface="Gotham Book" pitchFamily="50" charset="0"/>
              </a:rPr>
              <a:t>biblical worldview. Prerequisites: 1) Completion of </a:t>
            </a:r>
            <a:r>
              <a:rPr lang="en-US" sz="1600" dirty="0">
                <a:latin typeface="Gotham Book" pitchFamily="50" charset="0"/>
                <a:cs typeface="Gotham Book" pitchFamily="50" charset="0"/>
              </a:rPr>
              <a:t>BLS100 with Facilitator </a:t>
            </a:r>
            <a:r>
              <a:rPr lang="en-US" sz="1600" dirty="0" smtClean="0">
                <a:latin typeface="Gotham Book" pitchFamily="50" charset="0"/>
                <a:cs typeface="Gotham Book" pitchFamily="50" charset="0"/>
              </a:rPr>
              <a:t>oversight, and 2) BLS Intensive attendance</a:t>
            </a:r>
          </a:p>
          <a:p>
            <a:pPr lvl="1" indent="-285750">
              <a:spcAft>
                <a:spcPts val="300"/>
              </a:spcAft>
              <a:buFont typeface="Courier New" panose="02070309020205020404" pitchFamily="49" charset="0"/>
              <a:buChar char="o"/>
            </a:pPr>
            <a:r>
              <a:rPr lang="en-US" sz="1400" i="1" dirty="0" smtClean="0">
                <a:latin typeface="Gotham Book" pitchFamily="50" charset="0"/>
                <a:cs typeface="Gotham Book" pitchFamily="50" charset="0"/>
              </a:rPr>
              <a:t>Good to Great</a:t>
            </a:r>
            <a:r>
              <a:rPr lang="en-US" sz="1400" dirty="0" smtClean="0">
                <a:latin typeface="Gotham Book" pitchFamily="50" charset="0"/>
                <a:cs typeface="Gotham Book" pitchFamily="50" charset="0"/>
              </a:rPr>
              <a:t> (book by Jim Collins)</a:t>
            </a:r>
          </a:p>
          <a:p>
            <a:pPr lvl="1" indent="-285750">
              <a:spcAft>
                <a:spcPts val="300"/>
              </a:spcAft>
              <a:buFont typeface="Courier New" panose="02070309020205020404" pitchFamily="49" charset="0"/>
              <a:buChar char="o"/>
            </a:pPr>
            <a:r>
              <a:rPr lang="en-US" sz="1400" dirty="0" smtClean="0">
                <a:latin typeface="Gotham Book" pitchFamily="50" charset="0"/>
                <a:cs typeface="Gotham Book" pitchFamily="50" charset="0"/>
              </a:rPr>
              <a:t>BLS200 Curriculum:</a:t>
            </a:r>
          </a:p>
          <a:p>
            <a:pPr marL="685800" lvl="2" indent="-285750">
              <a:spcAft>
                <a:spcPts val="300"/>
              </a:spcAft>
              <a:buFont typeface="Arial" panose="020B0604020202020204" pitchFamily="34" charset="0"/>
              <a:buChar char="•"/>
            </a:pPr>
            <a:r>
              <a:rPr lang="en-US" sz="1400" dirty="0" smtClean="0">
                <a:latin typeface="Gotham Book" pitchFamily="50" charset="0"/>
                <a:cs typeface="Gotham Book" pitchFamily="50" charset="0"/>
              </a:rPr>
              <a:t>Section 1: </a:t>
            </a:r>
            <a:r>
              <a:rPr lang="en-US" sz="1400" i="1" dirty="0">
                <a:latin typeface="Gotham Book" pitchFamily="50" charset="0"/>
                <a:cs typeface="Gotham Book" pitchFamily="50" charset="0"/>
              </a:rPr>
              <a:t>The Foundations of Marketplace </a:t>
            </a:r>
            <a:r>
              <a:rPr lang="en-US" sz="1400" i="1" dirty="0" smtClean="0">
                <a:latin typeface="Gotham Book" pitchFamily="50" charset="0"/>
                <a:cs typeface="Gotham Book" pitchFamily="50" charset="0"/>
              </a:rPr>
              <a:t>Ministry</a:t>
            </a:r>
          </a:p>
          <a:p>
            <a:pPr marL="685800" lvl="2" indent="-285750">
              <a:spcAft>
                <a:spcPts val="300"/>
              </a:spcAft>
              <a:buFont typeface="Arial" panose="020B0604020202020204" pitchFamily="34" charset="0"/>
              <a:buChar char="•"/>
            </a:pPr>
            <a:r>
              <a:rPr lang="en-US" sz="1400" dirty="0" smtClean="0">
                <a:latin typeface="Gotham Book" pitchFamily="50" charset="0"/>
                <a:cs typeface="Gotham Book" pitchFamily="50" charset="0"/>
              </a:rPr>
              <a:t>Section 2: </a:t>
            </a:r>
            <a:r>
              <a:rPr lang="en-US" sz="1400" i="1" dirty="0" smtClean="0">
                <a:latin typeface="Gotham Book" pitchFamily="50" charset="0"/>
                <a:cs typeface="Gotham Book" pitchFamily="50" charset="0"/>
              </a:rPr>
              <a:t>Establishing </a:t>
            </a:r>
            <a:r>
              <a:rPr lang="en-US" sz="1400" i="1" dirty="0">
                <a:latin typeface="Gotham Book" pitchFamily="50" charset="0"/>
                <a:cs typeface="Gotham Book" pitchFamily="50" charset="0"/>
              </a:rPr>
              <a:t>Our Spiritual Foundations for </a:t>
            </a:r>
            <a:r>
              <a:rPr lang="en-US" sz="1400" i="1" dirty="0" smtClean="0">
                <a:latin typeface="Gotham Book" pitchFamily="50" charset="0"/>
                <a:cs typeface="Gotham Book" pitchFamily="50" charset="0"/>
              </a:rPr>
              <a:t>Building</a:t>
            </a:r>
          </a:p>
          <a:p>
            <a:pPr marL="685800" lvl="2" indent="-285750">
              <a:spcAft>
                <a:spcPts val="300"/>
              </a:spcAft>
              <a:buFont typeface="Arial" panose="020B0604020202020204" pitchFamily="34" charset="0"/>
              <a:buChar char="•"/>
            </a:pPr>
            <a:r>
              <a:rPr lang="en-US" sz="1400" dirty="0" smtClean="0">
                <a:latin typeface="Gotham Book" pitchFamily="50" charset="0"/>
                <a:cs typeface="Gotham Book" pitchFamily="50" charset="0"/>
              </a:rPr>
              <a:t>Section 3: </a:t>
            </a:r>
            <a:r>
              <a:rPr lang="en-US" sz="1400" i="1" dirty="0">
                <a:latin typeface="Gotham Book" pitchFamily="50" charset="0"/>
                <a:cs typeface="Gotham Book" pitchFamily="50" charset="0"/>
              </a:rPr>
              <a:t>The Keys to Successful Business </a:t>
            </a:r>
            <a:r>
              <a:rPr lang="en-US" sz="1400" i="1" dirty="0" smtClean="0">
                <a:latin typeface="Gotham Book" pitchFamily="50" charset="0"/>
                <a:cs typeface="Gotham Book" pitchFamily="50" charset="0"/>
              </a:rPr>
              <a:t>Life</a:t>
            </a:r>
          </a:p>
          <a:p>
            <a:pPr marL="685800" lvl="2" indent="-285750">
              <a:spcAft>
                <a:spcPts val="300"/>
              </a:spcAft>
              <a:buFont typeface="Arial" panose="020B0604020202020204" pitchFamily="34" charset="0"/>
              <a:buChar char="•"/>
            </a:pPr>
            <a:r>
              <a:rPr lang="en-US" sz="1400" dirty="0" smtClean="0">
                <a:latin typeface="Gotham Book" pitchFamily="50" charset="0"/>
                <a:cs typeface="Gotham Book" pitchFamily="50" charset="0"/>
              </a:rPr>
              <a:t>Section 4: </a:t>
            </a:r>
            <a:r>
              <a:rPr lang="en-US" sz="1400" i="1" dirty="0">
                <a:latin typeface="Gotham Book" pitchFamily="50" charset="0"/>
                <a:cs typeface="Gotham Book" pitchFamily="50" charset="0"/>
              </a:rPr>
              <a:t>Solving Problems God’s </a:t>
            </a:r>
            <a:r>
              <a:rPr lang="en-US" sz="1400" i="1" dirty="0" smtClean="0">
                <a:latin typeface="Gotham Book" pitchFamily="50" charset="0"/>
                <a:cs typeface="Gotham Book" pitchFamily="50" charset="0"/>
              </a:rPr>
              <a:t>Way</a:t>
            </a:r>
          </a:p>
          <a:p>
            <a:pPr marL="685800" lvl="2" indent="-285750">
              <a:spcAft>
                <a:spcPts val="300"/>
              </a:spcAft>
              <a:buFont typeface="Arial" panose="020B0604020202020204" pitchFamily="34" charset="0"/>
              <a:buChar char="•"/>
            </a:pPr>
            <a:r>
              <a:rPr lang="en-US" sz="1400" dirty="0" smtClean="0">
                <a:latin typeface="Gotham Book" pitchFamily="50" charset="0"/>
                <a:cs typeface="Gotham Book" pitchFamily="50" charset="0"/>
              </a:rPr>
              <a:t>Section 5: </a:t>
            </a:r>
            <a:r>
              <a:rPr lang="en-US" sz="1400" i="1" dirty="0">
                <a:latin typeface="Gotham Book" pitchFamily="50" charset="0"/>
                <a:cs typeface="Gotham Book" pitchFamily="50" charset="0"/>
              </a:rPr>
              <a:t>Managing and Mentoring People with </a:t>
            </a:r>
            <a:r>
              <a:rPr lang="en-US" sz="1400" i="1" dirty="0" smtClean="0">
                <a:latin typeface="Gotham Book" pitchFamily="50" charset="0"/>
                <a:cs typeface="Gotham Book" pitchFamily="50" charset="0"/>
              </a:rPr>
              <a:t>Destiny</a:t>
            </a:r>
          </a:p>
          <a:p>
            <a:pPr marL="400050" lvl="2">
              <a:spcAft>
                <a:spcPts val="300"/>
              </a:spcAft>
            </a:pPr>
            <a:endParaRPr lang="en-US" sz="200" dirty="0">
              <a:latin typeface="Gotham Book" pitchFamily="50" charset="0"/>
              <a:cs typeface="Gotham Book" pitchFamily="50" charset="0"/>
            </a:endParaRPr>
          </a:p>
        </p:txBody>
      </p:sp>
      <p:pic>
        <p:nvPicPr>
          <p:cNvPr id="1028" name="Picture 4" descr="BLS Student Manual Web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171586525"/>
            <a:ext cx="22002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917" y="151327"/>
            <a:ext cx="3913094" cy="707886"/>
          </a:xfrm>
          <a:prstGeom prst="rect">
            <a:avLst/>
          </a:prstGeom>
          <a:noFill/>
        </p:spPr>
        <p:txBody>
          <a:bodyPr wrap="square" rtlCol="0">
            <a:spAutoFit/>
          </a:bodyPr>
          <a:lstStyle/>
          <a:p>
            <a:pPr algn="ctr"/>
            <a:r>
              <a:rPr lang="en-US" sz="4000" b="1" dirty="0" smtClean="0">
                <a:solidFill>
                  <a:schemeClr val="bg1"/>
                </a:solidFill>
                <a:latin typeface="Gotham Bold" pitchFamily="50" charset="0"/>
                <a:cs typeface="Gotham Bold" pitchFamily="50" charset="0"/>
              </a:rPr>
              <a:t>CURRICULUM</a:t>
            </a:r>
            <a:endParaRPr lang="en-US" sz="4000" dirty="0">
              <a:solidFill>
                <a:schemeClr val="bg1"/>
              </a:solidFill>
              <a:latin typeface="Gotham Bold" pitchFamily="50" charset="0"/>
              <a:cs typeface="Gotham Bold" pitchFamily="50" charset="0"/>
            </a:endParaRPr>
          </a:p>
        </p:txBody>
      </p:sp>
    </p:spTree>
    <p:extLst>
      <p:ext uri="{BB962C8B-B14F-4D97-AF65-F5344CB8AC3E}">
        <p14:creationId xmlns:p14="http://schemas.microsoft.com/office/powerpoint/2010/main" val="3554528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6000" b="-6000"/>
          </a:stretch>
        </a:blipFill>
        <a:effectLst/>
      </p:bgPr>
    </p:bg>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21" r="-21"/>
          <a:stretch/>
        </p:blipFill>
        <p:spPr>
          <a:xfrm>
            <a:off x="2546760" y="1678459"/>
            <a:ext cx="7523912" cy="4227967"/>
          </a:xfrm>
          <a:prstGeom prst="rect">
            <a:avLst/>
          </a:prstGeom>
          <a:solidFill>
            <a:srgbClr val="000000">
              <a:shade val="95000"/>
            </a:srgbClr>
          </a:solidFill>
          <a:ln w="28575" cap="sq">
            <a:solidFill>
              <a:schemeClr val="bg1"/>
            </a:solidFill>
            <a:miter lim="800000"/>
          </a:ln>
          <a:effectLst>
            <a:outerShdw blurRad="254000" dist="190500" dir="2700000" sy="90000" algn="bl" rotWithShape="0">
              <a:srgbClr val="000000">
                <a:alpha val="40000"/>
              </a:srgbClr>
            </a:outerShdw>
          </a:effectLst>
        </p:spPr>
      </p:pic>
      <p:sp>
        <p:nvSpPr>
          <p:cNvPr id="5" name="TextBox 4"/>
          <p:cNvSpPr txBox="1"/>
          <p:nvPr/>
        </p:nvSpPr>
        <p:spPr>
          <a:xfrm>
            <a:off x="2249949" y="524331"/>
            <a:ext cx="8117541" cy="954107"/>
          </a:xfrm>
          <a:prstGeom prst="rect">
            <a:avLst/>
          </a:prstGeom>
          <a:noFill/>
        </p:spPr>
        <p:txBody>
          <a:bodyPr wrap="square" rtlCol="0">
            <a:spAutoFit/>
          </a:bodyPr>
          <a:lstStyle/>
          <a:p>
            <a:pPr algn="ctr"/>
            <a:r>
              <a:rPr lang="en-US" sz="2800" b="1" dirty="0" smtClean="0">
                <a:latin typeface="Gotham Bold" pitchFamily="50" charset="0"/>
                <a:cs typeface="Gotham Bold" pitchFamily="50" charset="0"/>
              </a:rPr>
              <a:t>FOUNDER, DENNIS PEACOCKE</a:t>
            </a:r>
          </a:p>
          <a:p>
            <a:pPr algn="ctr"/>
            <a:r>
              <a:rPr lang="en-US" sz="2800" b="1" dirty="0" smtClean="0">
                <a:latin typeface="Gotham Bold" pitchFamily="50" charset="0"/>
                <a:cs typeface="Gotham Bold" pitchFamily="50" charset="0"/>
              </a:rPr>
              <a:t>on the </a:t>
            </a:r>
            <a:r>
              <a:rPr lang="en-US" sz="2800" b="1" dirty="0">
                <a:latin typeface="Gotham Bold" pitchFamily="50" charset="0"/>
                <a:cs typeface="Gotham Bold" pitchFamily="50" charset="0"/>
              </a:rPr>
              <a:t>Business Leadership School</a:t>
            </a:r>
            <a:endParaRPr lang="en-US" sz="2800" dirty="0">
              <a:latin typeface="Gotham Bold" pitchFamily="50" charset="0"/>
              <a:cs typeface="Gotham Bold" pitchFamily="50" charset="0"/>
            </a:endParaRPr>
          </a:p>
        </p:txBody>
      </p:sp>
      <p:sp>
        <p:nvSpPr>
          <p:cNvPr id="6" name="TextBox 5"/>
          <p:cNvSpPr txBox="1"/>
          <p:nvPr/>
        </p:nvSpPr>
        <p:spPr>
          <a:xfrm>
            <a:off x="4459746" y="6160234"/>
            <a:ext cx="3697941" cy="276999"/>
          </a:xfrm>
          <a:prstGeom prst="rect">
            <a:avLst/>
          </a:prstGeom>
          <a:noFill/>
        </p:spPr>
        <p:txBody>
          <a:bodyPr wrap="square" rtlCol="0">
            <a:spAutoFit/>
          </a:bodyPr>
          <a:lstStyle/>
          <a:p>
            <a:pPr algn="ctr"/>
            <a:r>
              <a:rPr lang="en-US" sz="1200" i="1" dirty="0" smtClean="0">
                <a:latin typeface="Gotham Book" pitchFamily="50" charset="0"/>
                <a:cs typeface="Gotham Book" pitchFamily="50" charset="0"/>
              </a:rPr>
              <a:t>(click video to view online)</a:t>
            </a:r>
          </a:p>
        </p:txBody>
      </p:sp>
    </p:spTree>
    <p:extLst>
      <p:ext uri="{BB962C8B-B14F-4D97-AF65-F5344CB8AC3E}">
        <p14:creationId xmlns:p14="http://schemas.microsoft.com/office/powerpoint/2010/main" val="2946244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5526740"/>
            <a:ext cx="12192000" cy="1331259"/>
          </a:xfrm>
          <a:prstGeom prst="rect">
            <a:avLst/>
          </a:prstGeom>
          <a:solidFill>
            <a:schemeClr val="bg1">
              <a:alpha val="45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endParaRPr lang="en-US" sz="2000" dirty="0">
              <a:solidFill>
                <a:schemeClr val="tx1">
                  <a:lumMod val="75000"/>
                  <a:lumOff val="25000"/>
                </a:schemeClr>
              </a:solidFill>
              <a:latin typeface="Gotham Book" pitchFamily="50" charset="0"/>
              <a:cs typeface="Gotham Book" pitchFamily="50" charset="0"/>
            </a:endParaRPr>
          </a:p>
          <a:p>
            <a:pPr algn="ctr"/>
            <a:r>
              <a:rPr lang="en-US" dirty="0" smtClean="0">
                <a:solidFill>
                  <a:schemeClr val="tx1">
                    <a:lumMod val="75000"/>
                    <a:lumOff val="25000"/>
                  </a:schemeClr>
                </a:solidFill>
                <a:latin typeface="Gotham Bold" pitchFamily="50" charset="0"/>
                <a:cs typeface="Gotham Bold" pitchFamily="50" charset="0"/>
              </a:rPr>
              <a:t>www.businessleadershipschool.org</a:t>
            </a:r>
          </a:p>
          <a:p>
            <a:pPr algn="ctr"/>
            <a:endParaRPr lang="en-US" sz="4000" dirty="0">
              <a:solidFill>
                <a:schemeClr val="tx1">
                  <a:lumMod val="75000"/>
                  <a:lumOff val="25000"/>
                </a:schemeClr>
              </a:solidFill>
              <a:latin typeface="Gotham Bold" pitchFamily="50" charset="0"/>
              <a:cs typeface="Gotham Bold" pitchFamily="50" charset="0"/>
            </a:endParaRP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127" y="2919128"/>
            <a:ext cx="4425542" cy="1451166"/>
          </a:xfrm>
          <a:prstGeom prst="rect">
            <a:avLst/>
          </a:prstGeom>
        </p:spPr>
      </p:pic>
    </p:spTree>
    <p:extLst>
      <p:ext uri="{BB962C8B-B14F-4D97-AF65-F5344CB8AC3E}">
        <p14:creationId xmlns:p14="http://schemas.microsoft.com/office/powerpoint/2010/main" val="1832083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293</Words>
  <Application>Microsoft Office PowerPoint</Application>
  <PresentationFormat>Widescreen</PresentationFormat>
  <Paragraphs>35</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Courier New</vt:lpstr>
      <vt:lpstr>Gotham Bold</vt:lpstr>
      <vt:lpstr>Gotham Book</vt:lpstr>
      <vt:lpstr>Office Theme</vt:lpstr>
      <vt:lpstr>GoStrategic’s    Business Leadership School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GoStrategic’s  Business Leadership School</dc:title>
  <dc:creator>Allison Doyle</dc:creator>
  <cp:lastModifiedBy>Allison Doyle</cp:lastModifiedBy>
  <cp:revision>49</cp:revision>
  <dcterms:created xsi:type="dcterms:W3CDTF">2015-04-28T21:15:49Z</dcterms:created>
  <dcterms:modified xsi:type="dcterms:W3CDTF">2015-04-29T20:30:22Z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